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2"/>
  </p:notesMasterIdLst>
  <p:sldIdLst>
    <p:sldId id="256" r:id="rId2"/>
    <p:sldId id="328" r:id="rId3"/>
    <p:sldId id="321" r:id="rId4"/>
    <p:sldId id="261" r:id="rId5"/>
    <p:sldId id="327" r:id="rId6"/>
    <p:sldId id="311" r:id="rId7"/>
    <p:sldId id="314" r:id="rId8"/>
    <p:sldId id="313" r:id="rId9"/>
    <p:sldId id="315" r:id="rId10"/>
    <p:sldId id="322" r:id="rId11"/>
    <p:sldId id="320" r:id="rId12"/>
    <p:sldId id="323" r:id="rId13"/>
    <p:sldId id="316" r:id="rId14"/>
    <p:sldId id="319" r:id="rId15"/>
    <p:sldId id="318" r:id="rId16"/>
    <p:sldId id="324" r:id="rId17"/>
    <p:sldId id="326" r:id="rId18"/>
    <p:sldId id="325" r:id="rId19"/>
    <p:sldId id="317" r:id="rId20"/>
    <p:sldId id="268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</p:embeddedFont>
    <p:embeddedFont>
      <p:font typeface="Bebas Neue" panose="020B0606020202050201" pitchFamily="34" charset="0"/>
      <p:regular r:id="rId24"/>
    </p:embeddedFont>
    <p:embeddedFont>
      <p:font typeface="Nunito" pitchFamily="2" charset="0"/>
      <p:regular r:id="rId25"/>
      <p:bold r:id="rId26"/>
      <p:italic r:id="rId27"/>
      <p:boldItalic r:id="rId28"/>
    </p:embeddedFont>
    <p:embeddedFont>
      <p:font typeface="Objectivity Medium" pitchFamily="50" charset="0"/>
      <p:regular r:id="rId29"/>
      <p:italic r:id="rId30"/>
    </p:embeddedFont>
    <p:embeddedFont>
      <p:font typeface="Proxima Nova Semibold" panose="020B0604020202020204" charset="0"/>
      <p:regular r:id="rId31"/>
      <p:bold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Roboto Bk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590C1F-D2E2-43CD-AC96-71ABCAFE257C}">
  <a:tblStyle styleId="{56590C1F-D2E2-43CD-AC96-71ABCAFE25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0267EC-1A75-4838-A90D-60EA56DC77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1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201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717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52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90787826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90787826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24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90787826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90787826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6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90787826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90787826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373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90787826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90787826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13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90787826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90787826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085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90787826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90787826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407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90787826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90787826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354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48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6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4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035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225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778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86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850795" y="-2790360"/>
            <a:ext cx="12435573" cy="10677062"/>
            <a:chOff x="-1850795" y="-2790360"/>
            <a:chExt cx="12435573" cy="10677062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40775" y="-2790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850795" y="27432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2952" y="230505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50" y="1525050"/>
            <a:ext cx="77175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07700" y="318735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-631595" y="-2866560"/>
            <a:ext cx="11674094" cy="10753262"/>
            <a:chOff x="-631595" y="-2866560"/>
            <a:chExt cx="11674094" cy="10753262"/>
          </a:xfrm>
        </p:grpSpPr>
        <p:pic>
          <p:nvPicPr>
            <p:cNvPr id="50" name="Google Shape;50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304799" y="418088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4692956" y="-286656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631595" y="-242841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1768500" y="1555800"/>
            <a:ext cx="5607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3"/>
          <p:cNvGrpSpPr/>
          <p:nvPr/>
        </p:nvGrpSpPr>
        <p:grpSpPr>
          <a:xfrm>
            <a:off x="-6941225" y="-3393700"/>
            <a:ext cx="20649172" cy="10795036"/>
            <a:chOff x="-6941225" y="-3393700"/>
            <a:chExt cx="20649172" cy="10795036"/>
          </a:xfrm>
        </p:grpSpPr>
        <p:pic>
          <p:nvPicPr>
            <p:cNvPr id="74" name="Google Shape;74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358405" y="-33937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-6941225" y="369551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6" y="1595483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6" y="2963554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47" y="1595483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47" y="2963554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4" y="1595483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4" y="2963554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719976" y="2165799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3419247" y="2165799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6118524" y="2165799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3"/>
          </p:nvPr>
        </p:nvSpPr>
        <p:spPr>
          <a:xfrm>
            <a:off x="719976" y="3533863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4"/>
          </p:nvPr>
        </p:nvSpPr>
        <p:spPr>
          <a:xfrm>
            <a:off x="3419247" y="3533863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6118524" y="3533863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4"/>
          <p:cNvGrpSpPr/>
          <p:nvPr/>
        </p:nvGrpSpPr>
        <p:grpSpPr>
          <a:xfrm>
            <a:off x="-3610824" y="-3076700"/>
            <a:ext cx="13964498" cy="11110286"/>
            <a:chOff x="-3610824" y="-3076700"/>
            <a:chExt cx="13964498" cy="11110286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-3610824" y="432776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4004131" y="-30767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4830" y="262280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13225" y="2610600"/>
            <a:ext cx="50676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78600"/>
            <a:ext cx="12618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6"/>
          <p:cNvGrpSpPr/>
          <p:nvPr/>
        </p:nvGrpSpPr>
        <p:grpSpPr>
          <a:xfrm>
            <a:off x="-5121707" y="-3896607"/>
            <a:ext cx="18958404" cy="12282396"/>
            <a:chOff x="-5121707" y="-3896607"/>
            <a:chExt cx="18958404" cy="12282396"/>
          </a:xfrm>
        </p:grpSpPr>
        <p:pic>
          <p:nvPicPr>
            <p:cNvPr id="163" name="Google Shape;163;p2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"/>
          </p:nvPr>
        </p:nvSpPr>
        <p:spPr>
          <a:xfrm>
            <a:off x="4764002" y="1794875"/>
            <a:ext cx="30954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2"/>
          </p:nvPr>
        </p:nvSpPr>
        <p:spPr>
          <a:xfrm>
            <a:off x="1284598" y="1794875"/>
            <a:ext cx="30954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6"/>
          <p:cNvGrpSpPr/>
          <p:nvPr/>
        </p:nvGrpSpPr>
        <p:grpSpPr>
          <a:xfrm>
            <a:off x="-3653639" y="-2790360"/>
            <a:ext cx="15724511" cy="11210106"/>
            <a:chOff x="-3653639" y="-2790360"/>
            <a:chExt cx="15724511" cy="11210106"/>
          </a:xfrm>
        </p:grpSpPr>
        <p:pic>
          <p:nvPicPr>
            <p:cNvPr id="285" name="Google Shape;28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40775" y="-2790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660645">
              <a:off x="-2822346" y="2095850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557935">
              <a:off x="6778778" y="1904999"/>
              <a:ext cx="4387548" cy="5143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7"/>
          <p:cNvGrpSpPr/>
          <p:nvPr/>
        </p:nvGrpSpPr>
        <p:grpSpPr>
          <a:xfrm>
            <a:off x="-3038425" y="-2885610"/>
            <a:ext cx="15526757" cy="10936860"/>
            <a:chOff x="-3038425" y="-2885610"/>
            <a:chExt cx="15526757" cy="10936860"/>
          </a:xfrm>
        </p:grpSpPr>
        <p:pic>
          <p:nvPicPr>
            <p:cNvPr id="290" name="Google Shape;290;p3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330951" y="-288561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028951" flipH="1">
              <a:off x="5521633" y="2085974"/>
              <a:ext cx="634954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600190" flipH="1">
              <a:off x="-2117498" y="1333498"/>
              <a:ext cx="4387549" cy="51435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59" r:id="rId4"/>
    <p:sldLayoutId id="2147483660" r:id="rId5"/>
    <p:sldLayoutId id="2147483672" r:id="rId6"/>
    <p:sldLayoutId id="2147483682" r:id="rId7"/>
    <p:sldLayoutId id="214748368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>
            <a:spLocks noGrp="1"/>
          </p:cNvSpPr>
          <p:nvPr>
            <p:ph type="ctrTitle"/>
          </p:nvPr>
        </p:nvSpPr>
        <p:spPr>
          <a:xfrm>
            <a:off x="655601" y="1210792"/>
            <a:ext cx="77175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Dof</a:t>
            </a:r>
            <a:r>
              <a:rPr lang="en" sz="9600" dirty="0">
                <a:latin typeface="Roboto Bk" pitchFamily="2" charset="0"/>
                <a:ea typeface="Roboto Bk" pitchFamily="2" charset="0"/>
              </a:rPr>
              <a:t>3</a:t>
            </a:r>
            <a:r>
              <a:rPr lang="en" sz="9600" dirty="0"/>
              <a:t>aa</a:t>
            </a:r>
            <a:endParaRPr sz="9600" dirty="0"/>
          </a:p>
        </p:txBody>
      </p:sp>
      <p:sp>
        <p:nvSpPr>
          <p:cNvPr id="304" name="Google Shape;304;p41"/>
          <p:cNvSpPr txBox="1">
            <a:spLocks noGrp="1"/>
          </p:cNvSpPr>
          <p:nvPr>
            <p:ph type="subTitle" idx="1"/>
          </p:nvPr>
        </p:nvSpPr>
        <p:spPr>
          <a:xfrm>
            <a:off x="770899" y="2745204"/>
            <a:ext cx="7602202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educational file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7;p46">
            <a:extLst>
              <a:ext uri="{FF2B5EF4-FFF2-40B4-BE49-F238E27FC236}">
                <a16:creationId xmlns:a16="http://schemas.microsoft.com/office/drawing/2014/main" id="{CF5D560D-166F-2496-C8C0-B8D35564F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0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the best hospital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F87F0-46C1-100D-4136-24457927A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8" b="5482"/>
          <a:stretch/>
        </p:blipFill>
        <p:spPr>
          <a:xfrm>
            <a:off x="975360" y="857794"/>
            <a:ext cx="6473190" cy="36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7;p46">
            <a:extLst>
              <a:ext uri="{FF2B5EF4-FFF2-40B4-BE49-F238E27FC236}">
                <a16:creationId xmlns:a16="http://schemas.microsoft.com/office/drawing/2014/main" id="{CF5D560D-166F-2496-C8C0-B8D35564F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238" y="1667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the best hospital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EBBA4-0EDD-3281-0013-56254108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31" y="1188511"/>
            <a:ext cx="8075007" cy="32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4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7;p46">
            <a:extLst>
              <a:ext uri="{FF2B5EF4-FFF2-40B4-BE49-F238E27FC236}">
                <a16:creationId xmlns:a16="http://schemas.microsoft.com/office/drawing/2014/main" id="{CF5D560D-166F-2496-C8C0-B8D35564F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938" y="2699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the best hospital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58BEE-34E3-43D2-8715-D517D03F1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5509" y="1036632"/>
            <a:ext cx="5793457" cy="35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0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52E08B-7E29-DF71-CB20-9CEA59D7D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132" y="1967558"/>
            <a:ext cx="2857778" cy="290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4729BE-402F-18AB-BA51-C2EB6281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6" y="1427363"/>
            <a:ext cx="3436619" cy="3047248"/>
          </a:xfrm>
          <a:prstGeom prst="rect">
            <a:avLst/>
          </a:prstGeom>
        </p:spPr>
      </p:pic>
      <p:sp>
        <p:nvSpPr>
          <p:cNvPr id="10" name="Google Shape;347;p46">
            <a:extLst>
              <a:ext uri="{FF2B5EF4-FFF2-40B4-BE49-F238E27FC236}">
                <a16:creationId xmlns:a16="http://schemas.microsoft.com/office/drawing/2014/main" id="{9BD199BB-DA00-9418-65C8-2E90021DF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238" y="166752"/>
            <a:ext cx="6733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Proxima Nova Semibold" panose="020B0604020202020204" charset="0"/>
              </a:rPr>
              <a:t>3D</a:t>
            </a:r>
            <a:r>
              <a:rPr lang="en-US" sz="3200" dirty="0"/>
              <a:t> Model Prototype</a:t>
            </a:r>
          </a:p>
        </p:txBody>
      </p:sp>
    </p:spTree>
    <p:extLst>
      <p:ext uri="{BB962C8B-B14F-4D97-AF65-F5344CB8AC3E}">
        <p14:creationId xmlns:p14="http://schemas.microsoft.com/office/powerpoint/2010/main" val="174556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764;p56">
            <a:extLst>
              <a:ext uri="{FF2B5EF4-FFF2-40B4-BE49-F238E27FC236}">
                <a16:creationId xmlns:a16="http://schemas.microsoft.com/office/drawing/2014/main" id="{3D06ADCE-683C-0E3E-DDC8-2C2A60025FAC}"/>
              </a:ext>
            </a:extLst>
          </p:cNvPr>
          <p:cNvGrpSpPr/>
          <p:nvPr/>
        </p:nvGrpSpPr>
        <p:grpSpPr>
          <a:xfrm rot="16200000">
            <a:off x="1663161" y="956278"/>
            <a:ext cx="2791901" cy="3640896"/>
            <a:chOff x="5223975" y="961425"/>
            <a:chExt cx="2377479" cy="3220651"/>
          </a:xfrm>
        </p:grpSpPr>
        <p:sp>
          <p:nvSpPr>
            <p:cNvPr id="15" name="Google Shape;765;p56">
              <a:extLst>
                <a:ext uri="{FF2B5EF4-FFF2-40B4-BE49-F238E27FC236}">
                  <a16:creationId xmlns:a16="http://schemas.microsoft.com/office/drawing/2014/main" id="{BC14F23B-8773-8A67-0741-A8B87CE868E2}"/>
                </a:ext>
              </a:extLst>
            </p:cNvPr>
            <p:cNvSpPr/>
            <p:nvPr/>
          </p:nvSpPr>
          <p:spPr>
            <a:xfrm>
              <a:off x="6374686" y="4076575"/>
              <a:ext cx="76200" cy="76200"/>
            </a:xfrm>
            <a:prstGeom prst="donut">
              <a:avLst>
                <a:gd name="adj" fmla="val 21859"/>
              </a:avLst>
            </a:pr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6;p56">
              <a:extLst>
                <a:ext uri="{FF2B5EF4-FFF2-40B4-BE49-F238E27FC236}">
                  <a16:creationId xmlns:a16="http://schemas.microsoft.com/office/drawing/2014/main" id="{52C435AF-01E1-C613-9C1A-096256FEC10D}"/>
                </a:ext>
              </a:extLst>
            </p:cNvPr>
            <p:cNvSpPr/>
            <p:nvPr/>
          </p:nvSpPr>
          <p:spPr>
            <a:xfrm>
              <a:off x="5223975" y="961425"/>
              <a:ext cx="2377479" cy="3220651"/>
            </a:xfrm>
            <a:custGeom>
              <a:avLst/>
              <a:gdLst/>
              <a:ahLst/>
              <a:cxnLst/>
              <a:rect l="l" t="t" r="r" b="b"/>
              <a:pathLst>
                <a:path w="18765" h="25419" extrusionOk="0">
                  <a:moveTo>
                    <a:pt x="17861" y="1055"/>
                  </a:moveTo>
                  <a:lnTo>
                    <a:pt x="17861" y="24364"/>
                  </a:lnTo>
                  <a:lnTo>
                    <a:pt x="896" y="24364"/>
                  </a:lnTo>
                  <a:lnTo>
                    <a:pt x="896" y="1055"/>
                  </a:lnTo>
                  <a:close/>
                  <a:moveTo>
                    <a:pt x="419" y="1"/>
                  </a:moveTo>
                  <a:cubicBezTo>
                    <a:pt x="185" y="1"/>
                    <a:pt x="1" y="193"/>
                    <a:pt x="1" y="428"/>
                  </a:cubicBezTo>
                  <a:lnTo>
                    <a:pt x="1" y="24992"/>
                  </a:lnTo>
                  <a:cubicBezTo>
                    <a:pt x="1" y="25226"/>
                    <a:pt x="185" y="25418"/>
                    <a:pt x="419" y="25418"/>
                  </a:cubicBezTo>
                  <a:lnTo>
                    <a:pt x="18338" y="25418"/>
                  </a:lnTo>
                  <a:cubicBezTo>
                    <a:pt x="18572" y="25418"/>
                    <a:pt x="18764" y="25226"/>
                    <a:pt x="18764" y="24992"/>
                  </a:cubicBezTo>
                  <a:lnTo>
                    <a:pt x="18764" y="428"/>
                  </a:lnTo>
                  <a:cubicBezTo>
                    <a:pt x="18764" y="193"/>
                    <a:pt x="18572" y="1"/>
                    <a:pt x="18338" y="1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7;p56">
              <a:extLst>
                <a:ext uri="{FF2B5EF4-FFF2-40B4-BE49-F238E27FC236}">
                  <a16:creationId xmlns:a16="http://schemas.microsoft.com/office/drawing/2014/main" id="{8E476436-92C4-97ED-2C0C-3CF0DEEEED3F}"/>
                </a:ext>
              </a:extLst>
            </p:cNvPr>
            <p:cNvSpPr/>
            <p:nvPr/>
          </p:nvSpPr>
          <p:spPr>
            <a:xfrm>
              <a:off x="6392814" y="1007482"/>
              <a:ext cx="39900" cy="39900"/>
            </a:xfrm>
            <a:prstGeom prst="ellipse">
              <a:avLst/>
            </a:pr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1F504B9-99BF-CF69-9028-0B2A2D8A0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3" t="12109" r="10331" b="7054"/>
          <a:stretch/>
        </p:blipFill>
        <p:spPr>
          <a:xfrm>
            <a:off x="1372918" y="1441448"/>
            <a:ext cx="3372386" cy="26340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A647DE-7BEE-9BB3-C135-939642282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45851" y="1761681"/>
            <a:ext cx="2594672" cy="1946004"/>
          </a:xfrm>
          <a:prstGeom prst="rect">
            <a:avLst/>
          </a:prstGeom>
        </p:spPr>
      </p:pic>
      <p:grpSp>
        <p:nvGrpSpPr>
          <p:cNvPr id="20" name="Google Shape;764;p56">
            <a:extLst>
              <a:ext uri="{FF2B5EF4-FFF2-40B4-BE49-F238E27FC236}">
                <a16:creationId xmlns:a16="http://schemas.microsoft.com/office/drawing/2014/main" id="{245F865F-220D-0636-A3CE-0BDA50C72929}"/>
              </a:ext>
            </a:extLst>
          </p:cNvPr>
          <p:cNvGrpSpPr/>
          <p:nvPr/>
        </p:nvGrpSpPr>
        <p:grpSpPr>
          <a:xfrm>
            <a:off x="5080092" y="1380775"/>
            <a:ext cx="2147843" cy="2779444"/>
            <a:chOff x="5223975" y="961425"/>
            <a:chExt cx="2377479" cy="3220651"/>
          </a:xfrm>
        </p:grpSpPr>
        <p:sp>
          <p:nvSpPr>
            <p:cNvPr id="21" name="Google Shape;765;p56">
              <a:extLst>
                <a:ext uri="{FF2B5EF4-FFF2-40B4-BE49-F238E27FC236}">
                  <a16:creationId xmlns:a16="http://schemas.microsoft.com/office/drawing/2014/main" id="{B7734209-FE92-E29B-9E98-3B2CB8820AEB}"/>
                </a:ext>
              </a:extLst>
            </p:cNvPr>
            <p:cNvSpPr/>
            <p:nvPr/>
          </p:nvSpPr>
          <p:spPr>
            <a:xfrm>
              <a:off x="6374686" y="4076575"/>
              <a:ext cx="76200" cy="76200"/>
            </a:xfrm>
            <a:prstGeom prst="donut">
              <a:avLst>
                <a:gd name="adj" fmla="val 21859"/>
              </a:avLst>
            </a:pr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6;p56">
              <a:extLst>
                <a:ext uri="{FF2B5EF4-FFF2-40B4-BE49-F238E27FC236}">
                  <a16:creationId xmlns:a16="http://schemas.microsoft.com/office/drawing/2014/main" id="{B4F8C918-C3B8-77C8-ECF5-FF844BECBDB2}"/>
                </a:ext>
              </a:extLst>
            </p:cNvPr>
            <p:cNvSpPr/>
            <p:nvPr/>
          </p:nvSpPr>
          <p:spPr>
            <a:xfrm>
              <a:off x="5223975" y="961425"/>
              <a:ext cx="2377479" cy="3220651"/>
            </a:xfrm>
            <a:custGeom>
              <a:avLst/>
              <a:gdLst/>
              <a:ahLst/>
              <a:cxnLst/>
              <a:rect l="l" t="t" r="r" b="b"/>
              <a:pathLst>
                <a:path w="18765" h="25419" extrusionOk="0">
                  <a:moveTo>
                    <a:pt x="17861" y="1055"/>
                  </a:moveTo>
                  <a:lnTo>
                    <a:pt x="17861" y="24364"/>
                  </a:lnTo>
                  <a:lnTo>
                    <a:pt x="896" y="24364"/>
                  </a:lnTo>
                  <a:lnTo>
                    <a:pt x="896" y="1055"/>
                  </a:lnTo>
                  <a:close/>
                  <a:moveTo>
                    <a:pt x="419" y="1"/>
                  </a:moveTo>
                  <a:cubicBezTo>
                    <a:pt x="185" y="1"/>
                    <a:pt x="1" y="193"/>
                    <a:pt x="1" y="428"/>
                  </a:cubicBezTo>
                  <a:lnTo>
                    <a:pt x="1" y="24992"/>
                  </a:lnTo>
                  <a:cubicBezTo>
                    <a:pt x="1" y="25226"/>
                    <a:pt x="185" y="25418"/>
                    <a:pt x="419" y="25418"/>
                  </a:cubicBezTo>
                  <a:lnTo>
                    <a:pt x="18338" y="25418"/>
                  </a:lnTo>
                  <a:cubicBezTo>
                    <a:pt x="18572" y="25418"/>
                    <a:pt x="18764" y="25226"/>
                    <a:pt x="18764" y="24992"/>
                  </a:cubicBezTo>
                  <a:lnTo>
                    <a:pt x="18764" y="428"/>
                  </a:lnTo>
                  <a:cubicBezTo>
                    <a:pt x="18764" y="193"/>
                    <a:pt x="18572" y="1"/>
                    <a:pt x="18338" y="1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7;p56">
              <a:extLst>
                <a:ext uri="{FF2B5EF4-FFF2-40B4-BE49-F238E27FC236}">
                  <a16:creationId xmlns:a16="http://schemas.microsoft.com/office/drawing/2014/main" id="{633ECAC8-CF0F-B020-25FC-7A6A345B0CD8}"/>
                </a:ext>
              </a:extLst>
            </p:cNvPr>
            <p:cNvSpPr/>
            <p:nvPr/>
          </p:nvSpPr>
          <p:spPr>
            <a:xfrm>
              <a:off x="6392814" y="1007482"/>
              <a:ext cx="39900" cy="39900"/>
            </a:xfrm>
            <a:prstGeom prst="ellipse">
              <a:avLst/>
            </a:pr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347;p46">
            <a:extLst>
              <a:ext uri="{FF2B5EF4-FFF2-40B4-BE49-F238E27FC236}">
                <a16:creationId xmlns:a16="http://schemas.microsoft.com/office/drawing/2014/main" id="{44CDA5E6-9852-A565-FC6B-CCA6D86F1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238" y="166752"/>
            <a:ext cx="6733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78792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47;p46">
            <a:extLst>
              <a:ext uri="{FF2B5EF4-FFF2-40B4-BE49-F238E27FC236}">
                <a16:creationId xmlns:a16="http://schemas.microsoft.com/office/drawing/2014/main" id="{B0B9A7DC-0AB7-3F26-CA8D-67DD4F83F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700" y="179513"/>
            <a:ext cx="6733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Proxima Nova Semibold" panose="020B0604020202020204" charset="0"/>
              </a:rPr>
              <a:t>Doctors Website To Access Data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708B14-F5CE-BEC0-F77D-FD206A51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82" y="1014379"/>
            <a:ext cx="6515100" cy="36632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AE0170-41B1-F268-E891-8BF44EB3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82" y="1014379"/>
            <a:ext cx="6515100" cy="36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4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47;p46">
            <a:extLst>
              <a:ext uri="{FF2B5EF4-FFF2-40B4-BE49-F238E27FC236}">
                <a16:creationId xmlns:a16="http://schemas.microsoft.com/office/drawing/2014/main" id="{B0B9A7DC-0AB7-3F26-CA8D-67DD4F83F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700" y="179513"/>
            <a:ext cx="6733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Proxima Nova Semibold" panose="020B0604020202020204" charset="0"/>
              </a:rPr>
              <a:t>Doctors Website To Access Data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708B14-F5CE-BEC0-F77D-FD206A51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82" y="1014379"/>
            <a:ext cx="6515100" cy="36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9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47;p46">
            <a:extLst>
              <a:ext uri="{FF2B5EF4-FFF2-40B4-BE49-F238E27FC236}">
                <a16:creationId xmlns:a16="http://schemas.microsoft.com/office/drawing/2014/main" id="{B0B9A7DC-0AB7-3F26-CA8D-67DD4F83F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9513"/>
            <a:ext cx="8046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Proxima Nova Semibold" panose="020B0604020202020204" charset="0"/>
              </a:rPr>
              <a:t>Hospital Desktop Management System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F8C81-2846-C083-D1DF-021624904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79" y="1091694"/>
            <a:ext cx="6118861" cy="34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4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52E74-4A55-BF61-ABE5-3F9B67CB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2" y="886332"/>
            <a:ext cx="6797040" cy="3821785"/>
          </a:xfrm>
          <a:prstGeom prst="rect">
            <a:avLst/>
          </a:prstGeom>
        </p:spPr>
      </p:pic>
      <p:sp>
        <p:nvSpPr>
          <p:cNvPr id="6" name="Google Shape;347;p46">
            <a:extLst>
              <a:ext uri="{FF2B5EF4-FFF2-40B4-BE49-F238E27FC236}">
                <a16:creationId xmlns:a16="http://schemas.microsoft.com/office/drawing/2014/main" id="{3F48A786-C6ED-3558-6552-640747F63059}"/>
              </a:ext>
            </a:extLst>
          </p:cNvPr>
          <p:cNvSpPr txBox="1">
            <a:spLocks/>
          </p:cNvSpPr>
          <p:nvPr/>
        </p:nvSpPr>
        <p:spPr>
          <a:xfrm>
            <a:off x="0" y="179513"/>
            <a:ext cx="80467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>
                <a:latin typeface="Proxima Nova Semibold" panose="020B0604020202020204" charset="0"/>
              </a:rPr>
              <a:t>Hospital Desktop Management 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831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90-1000">
            <a:hlinkClick r:id="" action="ppaction://media"/>
            <a:extLst>
              <a:ext uri="{FF2B5EF4-FFF2-40B4-BE49-F238E27FC236}">
                <a16:creationId xmlns:a16="http://schemas.microsoft.com/office/drawing/2014/main" id="{3649D2B8-55C3-4FC1-F4EB-A8B40D4EE9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783" y="890336"/>
            <a:ext cx="6173918" cy="347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3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</a:t>
            </a:r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2"/>
          </p:nvPr>
        </p:nvSpPr>
        <p:spPr>
          <a:xfrm>
            <a:off x="497633" y="1566582"/>
            <a:ext cx="8273143" cy="3397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- Mostafa Ahmed Hassan El-</a:t>
            </a:r>
            <a:r>
              <a:rPr lang="en-US" sz="1600" dirty="0" err="1"/>
              <a:t>Gelany</a:t>
            </a:r>
            <a:endParaRPr lang="en-US" sz="1600" dirty="0"/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- Mohamed </a:t>
            </a:r>
            <a:r>
              <a:rPr lang="en-US" sz="1600" dirty="0" err="1"/>
              <a:t>Badawy</a:t>
            </a:r>
            <a:r>
              <a:rPr lang="en-US" sz="1600" dirty="0"/>
              <a:t> Sayed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- Mahmoud Ahmed Khalil</a:t>
            </a:r>
          </a:p>
          <a:p>
            <a:pPr marL="285750" lvl="0" indent="-28575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- Ahmed </a:t>
            </a:r>
            <a:r>
              <a:rPr lang="en-US" sz="1600" dirty="0" err="1"/>
              <a:t>Nageh</a:t>
            </a:r>
            <a:r>
              <a:rPr lang="en-US" sz="1600" dirty="0"/>
              <a:t> Abbas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44274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>
            <a:spLocks noGrp="1"/>
          </p:cNvSpPr>
          <p:nvPr>
            <p:ph type="title"/>
          </p:nvPr>
        </p:nvSpPr>
        <p:spPr>
          <a:xfrm>
            <a:off x="1768500" y="1555800"/>
            <a:ext cx="5607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720000" y="190469"/>
            <a:ext cx="7704000" cy="1014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Problem ?</a:t>
            </a:r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2"/>
          </p:nvPr>
        </p:nvSpPr>
        <p:spPr>
          <a:xfrm>
            <a:off x="211791" y="1122933"/>
            <a:ext cx="8273143" cy="976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- There is no unified source for materials .</a:t>
            </a:r>
            <a:endParaRPr sz="1600" dirty="0"/>
          </a:p>
        </p:txBody>
      </p:sp>
      <p:pic>
        <p:nvPicPr>
          <p:cNvPr id="1026" name="Picture 2" descr="Should you use Google Classroom? – UAF Center for Teaching and Learning">
            <a:extLst>
              <a:ext uri="{FF2B5EF4-FFF2-40B4-BE49-F238E27FC236}">
                <a16:creationId xmlns:a16="http://schemas.microsoft.com/office/drawing/2014/main" id="{7E60EFC9-05DF-A055-9895-8A69A1641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0" y="2216856"/>
            <a:ext cx="1713615" cy="17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-tice - كيفية إضافة Google Drive إلى مستكشف الملفات على نظام التشغيل  Windows">
            <a:extLst>
              <a:ext uri="{FF2B5EF4-FFF2-40B4-BE49-F238E27FC236}">
                <a16:creationId xmlns:a16="http://schemas.microsoft.com/office/drawing/2014/main" id="{A9034636-D8C5-2E1E-61E4-63E8E11A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42" y="2492624"/>
            <a:ext cx="2324156" cy="11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واتساب - ويكيبيديا">
            <a:extLst>
              <a:ext uri="{FF2B5EF4-FFF2-40B4-BE49-F238E27FC236}">
                <a16:creationId xmlns:a16="http://schemas.microsoft.com/office/drawing/2014/main" id="{D8066154-7A73-9521-65FF-42555237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40" y="2484304"/>
            <a:ext cx="1178718" cy="11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78A8CEB-74A1-0181-B5C6-5EC39299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05" y="2580450"/>
            <a:ext cx="986426" cy="98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iscord Bot: What is It and How to Create One on Discord — Inspirit AI">
            <a:extLst>
              <a:ext uri="{FF2B5EF4-FFF2-40B4-BE49-F238E27FC236}">
                <a16:creationId xmlns:a16="http://schemas.microsoft.com/office/drawing/2014/main" id="{B04A8E5D-BB8E-AA4C-3262-BD004519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762" y="2529977"/>
            <a:ext cx="1933702" cy="108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13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Main Problem ?</a:t>
            </a:r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2"/>
          </p:nvPr>
        </p:nvSpPr>
        <p:spPr>
          <a:xfrm>
            <a:off x="497633" y="1244410"/>
            <a:ext cx="8273143" cy="3211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Blood Type: 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Essential for timely blood transfusions during emergencies.</a:t>
            </a:r>
          </a:p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Identification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: Gathering the individual’s name, age and more… .</a:t>
            </a:r>
            <a:b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</a:b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Allergies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: Inquiring about known allergies, particularly to common medications .</a:t>
            </a:r>
          </a:p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Medical History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: Briefly documenting pre-existing medical conditions .</a:t>
            </a:r>
          </a:p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Crowded hospitals</a:t>
            </a:r>
            <a:r>
              <a:rPr lang="en-US" sz="2000" baseline="30000" dirty="0">
                <a:solidFill>
                  <a:srgbClr val="353839"/>
                </a:solidFill>
                <a:latin typeface="Objectivity Medium" pitchFamily="50" charset="0"/>
              </a:rPr>
              <a:t>:</a:t>
            </a:r>
            <a:r>
              <a:rPr lang="en-US" sz="2000" b="1" baseline="30000" dirty="0">
                <a:solidFill>
                  <a:srgbClr val="353839"/>
                </a:solidFill>
                <a:latin typeface="Objectivity Medium" pitchFamily="50" charset="0"/>
              </a:rPr>
              <a:t> </a:t>
            </a:r>
            <a:r>
              <a:rPr lang="en-US" sz="2000" baseline="30000" dirty="0">
                <a:solidFill>
                  <a:srgbClr val="353839"/>
                </a:solidFill>
                <a:latin typeface="Objectivity Medium" pitchFamily="50" charset="0"/>
              </a:rPr>
              <a:t>The ambulance is transferred to the appropriate hospitals .</a:t>
            </a:r>
            <a:endParaRPr lang="en-US" sz="2000" i="0" u="none" strike="noStrike" baseline="30000" dirty="0">
              <a:solidFill>
                <a:srgbClr val="353839"/>
              </a:solidFill>
              <a:latin typeface="Objectivity Medium" pitchFamily="50" charset="0"/>
            </a:endParaRPr>
          </a:p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Emergency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 </a:t>
            </a: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Contacts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: Collecting contact information for family members 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 Us</a:t>
            </a:r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2"/>
          </p:nvPr>
        </p:nvSpPr>
        <p:spPr>
          <a:xfrm>
            <a:off x="497633" y="1244410"/>
            <a:ext cx="8273143" cy="3211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Blood Type: 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Essential for timely blood transfusions during emergencies.</a:t>
            </a:r>
          </a:p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Identification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: Gathering the individual’s name, age and more… .</a:t>
            </a:r>
            <a:b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</a:b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Allergies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: Inquiring about known allergies, particularly to common medications .</a:t>
            </a:r>
          </a:p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Medical History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: Briefly documenting pre-existing medical conditions .</a:t>
            </a:r>
          </a:p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Crowded hospitals</a:t>
            </a:r>
            <a:r>
              <a:rPr lang="en-US" sz="2000" baseline="30000" dirty="0">
                <a:solidFill>
                  <a:srgbClr val="353839"/>
                </a:solidFill>
                <a:latin typeface="Objectivity Medium" pitchFamily="50" charset="0"/>
              </a:rPr>
              <a:t>:</a:t>
            </a:r>
            <a:r>
              <a:rPr lang="en-US" sz="2000" b="1" baseline="30000" dirty="0">
                <a:solidFill>
                  <a:srgbClr val="353839"/>
                </a:solidFill>
                <a:latin typeface="Objectivity Medium" pitchFamily="50" charset="0"/>
              </a:rPr>
              <a:t> </a:t>
            </a:r>
            <a:r>
              <a:rPr lang="en-US" sz="2000" baseline="30000" dirty="0">
                <a:solidFill>
                  <a:srgbClr val="353839"/>
                </a:solidFill>
                <a:latin typeface="Objectivity Medium" pitchFamily="50" charset="0"/>
              </a:rPr>
              <a:t>The ambulance is transferred to the appropriate hospitals .</a:t>
            </a:r>
            <a:endParaRPr lang="en-US" sz="2000" i="0" u="none" strike="noStrike" baseline="30000" dirty="0">
              <a:solidFill>
                <a:srgbClr val="353839"/>
              </a:solidFill>
              <a:latin typeface="Objectivity Medium" pitchFamily="50" charset="0"/>
            </a:endParaRPr>
          </a:p>
          <a:p>
            <a:pPr marL="152400" marR="0" indent="0" algn="l" rtl="0">
              <a:lnSpc>
                <a:spcPct val="250000"/>
              </a:lnSpc>
            </a:pP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Emergency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 </a:t>
            </a:r>
            <a:r>
              <a:rPr lang="en-US" sz="2000" b="1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Contacts</a:t>
            </a:r>
            <a:r>
              <a:rPr lang="en-US" sz="2000" b="0" i="0" u="none" strike="noStrike" baseline="30000" dirty="0">
                <a:solidFill>
                  <a:srgbClr val="353839"/>
                </a:solidFill>
                <a:latin typeface="Objectivity Medium" pitchFamily="50" charset="0"/>
              </a:rPr>
              <a:t>: Collecting contact information for family members .</a:t>
            </a:r>
          </a:p>
        </p:txBody>
      </p:sp>
    </p:spTree>
    <p:extLst>
      <p:ext uri="{BB962C8B-B14F-4D97-AF65-F5344CB8AC3E}">
        <p14:creationId xmlns:p14="http://schemas.microsoft.com/office/powerpoint/2010/main" val="150214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16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510450" y="9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Project </a:t>
            </a:r>
            <a:r>
              <a:rPr lang="en" dirty="0"/>
              <a:t>Goals</a:t>
            </a:r>
            <a:endParaRPr lang="en-US" dirty="0"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2"/>
          </p:nvPr>
        </p:nvSpPr>
        <p:spPr>
          <a:xfrm>
            <a:off x="510450" y="799910"/>
            <a:ext cx="8248649" cy="3719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>
                    <a:lumMod val="90000"/>
                  </a:schemeClr>
                </a:solidFill>
              </a:rPr>
              <a:t>1-</a:t>
            </a:r>
            <a:r>
              <a:rPr lang="en-US" sz="1600" b="1" dirty="0"/>
              <a:t> Quickly locate the nearest hospital that has available places.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>
                    <a:lumMod val="90000"/>
                  </a:schemeClr>
                </a:solidFill>
              </a:rPr>
              <a:t>2-</a:t>
            </a:r>
            <a:r>
              <a:rPr lang="en-US" sz="1600" b="1" dirty="0"/>
              <a:t> Reducing pressure on hospitals when accidents occur that involve a large number of injured people.</a:t>
            </a:r>
            <a:br>
              <a:rPr lang="en-US" sz="1600" b="1" dirty="0"/>
            </a:br>
            <a:r>
              <a:rPr lang="en-US" sz="1600" b="1" dirty="0">
                <a:solidFill>
                  <a:schemeClr val="tx2">
                    <a:lumMod val="90000"/>
                  </a:schemeClr>
                </a:solidFill>
              </a:rPr>
              <a:t>3-</a:t>
            </a:r>
            <a:r>
              <a:rPr lang="en-US" sz="1600" b="1" dirty="0"/>
              <a:t> Surviving the largest number of injured people by distributing them to the nearest</a:t>
            </a:r>
            <a:br>
              <a:rPr lang="en-US" sz="1600" b="1" dirty="0"/>
            </a:br>
            <a:r>
              <a:rPr lang="en-US" sz="1600" b="1" dirty="0"/>
              <a:t>hospitals.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>
                    <a:lumMod val="90000"/>
                  </a:schemeClr>
                </a:solidFill>
              </a:rPr>
              <a:t>4-</a:t>
            </a:r>
            <a:r>
              <a:rPr lang="en-US" sz="1600" b="1" dirty="0"/>
              <a:t> Rapid provision of blood types.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>
                    <a:lumMod val="90000"/>
                  </a:schemeClr>
                </a:solidFill>
              </a:rPr>
              <a:t>5-</a:t>
            </a:r>
            <a:r>
              <a:rPr lang="en-US" sz="1600" b="1" dirty="0"/>
              <a:t> Updating the patient’s medical record so that any hospital or clinic can easily determine if the patient has chronic diseases or allergies and know the patient’s history and other information.</a:t>
            </a:r>
          </a:p>
        </p:txBody>
      </p:sp>
    </p:spTree>
    <p:extLst>
      <p:ext uri="{BB962C8B-B14F-4D97-AF65-F5344CB8AC3E}">
        <p14:creationId xmlns:p14="http://schemas.microsoft.com/office/powerpoint/2010/main" val="25303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B85BA3-ECB4-F80B-117F-4CEFF38A9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97" y="1017543"/>
            <a:ext cx="7172288" cy="3419484"/>
          </a:xfrm>
          <a:prstGeom prst="rect">
            <a:avLst/>
          </a:prstGeom>
        </p:spPr>
      </p:pic>
      <p:sp>
        <p:nvSpPr>
          <p:cNvPr id="30" name="Google Shape;347;p46">
            <a:extLst>
              <a:ext uri="{FF2B5EF4-FFF2-40B4-BE49-F238E27FC236}">
                <a16:creationId xmlns:a16="http://schemas.microsoft.com/office/drawing/2014/main" id="{CF5D560D-166F-2496-C8C0-B8D35564F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238" y="1667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368544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7;p46">
            <a:extLst>
              <a:ext uri="{FF2B5EF4-FFF2-40B4-BE49-F238E27FC236}">
                <a16:creationId xmlns:a16="http://schemas.microsoft.com/office/drawing/2014/main" id="{CF5D560D-166F-2496-C8C0-B8D35564F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0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the best hospital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2B7A8-6AB9-C702-7A47-F73F7C02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97" y="799298"/>
            <a:ext cx="6489661" cy="37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66520"/>
      </p:ext>
    </p:extLst>
  </p:cSld>
  <p:clrMapOvr>
    <a:masterClrMapping/>
  </p:clrMapOvr>
</p:sld>
</file>

<file path=ppt/theme/theme1.xml><?xml version="1.0" encoding="utf-8"?>
<a:theme xmlns:a="http://schemas.openxmlformats.org/drawingml/2006/main" name="Emerging Therapies in Nephrotic Syndrome by Slidesgo">
  <a:themeElements>
    <a:clrScheme name="Simple Light">
      <a:dk1>
        <a:srgbClr val="1D1D1C"/>
      </a:dk1>
      <a:lt1>
        <a:srgbClr val="FFFFFF"/>
      </a:lt1>
      <a:dk2>
        <a:srgbClr val="4A4A48"/>
      </a:dk2>
      <a:lt2>
        <a:srgbClr val="73736F"/>
      </a:lt2>
      <a:accent1>
        <a:srgbClr val="C4C4B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310</Words>
  <Application>Microsoft Office PowerPoint</Application>
  <PresentationFormat>On-screen Show (16:9)</PresentationFormat>
  <Paragraphs>38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Roboto Bk</vt:lpstr>
      <vt:lpstr>Objectivity Medium</vt:lpstr>
      <vt:lpstr>Raleway</vt:lpstr>
      <vt:lpstr>Bebas Neue</vt:lpstr>
      <vt:lpstr>Nunito</vt:lpstr>
      <vt:lpstr>Proxima Nova Semibold</vt:lpstr>
      <vt:lpstr>Anaheim</vt:lpstr>
      <vt:lpstr>Arial</vt:lpstr>
      <vt:lpstr>Emerging Therapies in Nephrotic Syndrome by Slidesgo</vt:lpstr>
      <vt:lpstr>Dof3aa</vt:lpstr>
      <vt:lpstr>Team</vt:lpstr>
      <vt:lpstr>What Is The Problem ?</vt:lpstr>
      <vt:lpstr>What Is The Main Problem ?</vt:lpstr>
      <vt:lpstr>Technologies Us</vt:lpstr>
      <vt:lpstr>PowerPoint Presentation</vt:lpstr>
      <vt:lpstr>Main Project Goals</vt:lpstr>
      <vt:lpstr>System Overview Diagram</vt:lpstr>
      <vt:lpstr>Choose the best hospital</vt:lpstr>
      <vt:lpstr>Choose the best hospital</vt:lpstr>
      <vt:lpstr>Choose the best hospital</vt:lpstr>
      <vt:lpstr>Choose the best hospital</vt:lpstr>
      <vt:lpstr>3D Model Prototype</vt:lpstr>
      <vt:lpstr>Prototype</vt:lpstr>
      <vt:lpstr>Doctors Website To Access Data</vt:lpstr>
      <vt:lpstr>Doctors Website To Access Data</vt:lpstr>
      <vt:lpstr>Hospital Desktop Management System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CareConnect</dc:title>
  <dc:creator>PC</dc:creator>
  <cp:lastModifiedBy>PC</cp:lastModifiedBy>
  <cp:revision>8</cp:revision>
  <dcterms:modified xsi:type="dcterms:W3CDTF">2024-05-12T05:23:29Z</dcterms:modified>
</cp:coreProperties>
</file>